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Default Extension="pdf" ContentType="application/pdf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9" r:id="rId2"/>
    <p:sldId id="303" r:id="rId3"/>
    <p:sldId id="296" r:id="rId4"/>
    <p:sldId id="264" r:id="rId5"/>
    <p:sldId id="269" r:id="rId6"/>
    <p:sldId id="297" r:id="rId7"/>
    <p:sldId id="299" r:id="rId8"/>
    <p:sldId id="298" r:id="rId9"/>
    <p:sldId id="270" r:id="rId10"/>
    <p:sldId id="271" r:id="rId11"/>
    <p:sldId id="272" r:id="rId12"/>
    <p:sldId id="274" r:id="rId13"/>
    <p:sldId id="275" r:id="rId14"/>
    <p:sldId id="309" r:id="rId15"/>
    <p:sldId id="310" r:id="rId16"/>
    <p:sldId id="311" r:id="rId17"/>
    <p:sldId id="301" r:id="rId18"/>
    <p:sldId id="302" r:id="rId19"/>
    <p:sldId id="304" r:id="rId20"/>
    <p:sldId id="305" r:id="rId21"/>
    <p:sldId id="306" r:id="rId22"/>
    <p:sldId id="307" r:id="rId23"/>
    <p:sldId id="308" r:id="rId24"/>
    <p:sldId id="31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F94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7" autoAdjust="0"/>
  </p:normalViewPr>
  <p:slideViewPr>
    <p:cSldViewPr snapToGrid="0">
      <p:cViewPr varScale="1">
        <p:scale>
          <a:sx n="107" d="100"/>
          <a:sy n="107" d="100"/>
        </p:scale>
        <p:origin x="-5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5E156-47FC-9545-8765-A5ED8EC578F2}" type="datetimeFigureOut">
              <a:rPr lang="en-US" smtClean="0"/>
              <a:pPr/>
              <a:t>10/23/2009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B282A-2051-594B-9732-BFC74773F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31.pd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1.pd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2.jpeg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50.jpeg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920931" y="4232373"/>
            <a:ext cx="7315200" cy="20288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err="1" smtClean="0">
                <a:solidFill>
                  <a:schemeClr val="tx2"/>
                </a:solidFill>
                <a:latin typeface="Apple Chancery" pitchFamily="66" charset="0"/>
              </a:rPr>
              <a:t>Alexandre</a:t>
            </a:r>
            <a:r>
              <a:rPr lang="en-US" sz="2400" dirty="0" smtClean="0">
                <a:solidFill>
                  <a:schemeClr val="tx2"/>
                </a:solidFill>
                <a:latin typeface="Apple Chancery" pitchFamily="66" charset="0"/>
              </a:rPr>
              <a:t> V. </a:t>
            </a:r>
            <a:r>
              <a:rPr lang="en-US" sz="2400" dirty="0" err="1" smtClean="0">
                <a:solidFill>
                  <a:schemeClr val="tx2"/>
                </a:solidFill>
                <a:latin typeface="Apple Chancery" pitchFamily="66" charset="0"/>
              </a:rPr>
              <a:t>Morozov</a:t>
            </a:r>
            <a:endParaRPr lang="en-US" sz="2400" dirty="0" smtClean="0">
              <a:solidFill>
                <a:schemeClr val="tx2"/>
              </a:solidFill>
              <a:latin typeface="Apple Chancery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solidFill>
                  <a:schemeClr val="tx2"/>
                </a:solidFill>
                <a:latin typeface="Apple Chancery" pitchFamily="66" charset="0"/>
              </a:rPr>
              <a:t>Department of Physics  &amp; Astronomy and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err="1" smtClean="0">
                <a:solidFill>
                  <a:schemeClr val="tx2"/>
                </a:solidFill>
                <a:latin typeface="Apple Chancery" pitchFamily="66" charset="0"/>
              </a:rPr>
              <a:t>BioMaPS</a:t>
            </a:r>
            <a:r>
              <a:rPr lang="en-US" sz="2400" dirty="0" smtClean="0">
                <a:solidFill>
                  <a:schemeClr val="tx2"/>
                </a:solidFill>
                <a:latin typeface="Apple Chancery" pitchFamily="66" charset="0"/>
              </a:rPr>
              <a:t> Institute for Quantitative Biology,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solidFill>
                  <a:schemeClr val="tx2"/>
                </a:solidFill>
                <a:latin typeface="Apple Chancery" pitchFamily="66" charset="0"/>
              </a:rPr>
              <a:t>Rutgers University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u="sng" dirty="0" smtClean="0">
                <a:solidFill>
                  <a:schemeClr val="tx2"/>
                </a:solidFill>
              </a:rPr>
              <a:t>morozov@physics.rutgers.edu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55407" y="6466828"/>
            <a:ext cx="293599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ASBMB Tahoe, 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October 2009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2264" y="37465"/>
            <a:ext cx="2865120" cy="199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65963" y="158928"/>
            <a:ext cx="2667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280" y="53340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0078" y="2312130"/>
            <a:ext cx="7954962" cy="1632857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13ED3D"/>
                </a:solidFill>
              </a:rPr>
              <a:t>Evolutionary origin of correlated mutations in protein sequence alignments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3083"/>
            <a:ext cx="8229600" cy="35335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itstream Vera Serif" pitchFamily="18" charset="0"/>
              </a:rPr>
              <a:t> Molecular phylogeny and     	evolutionary theory</a:t>
            </a:r>
          </a:p>
          <a:p>
            <a:pPr>
              <a:buFont typeface="Wingdings" pitchFamily="2" charset="2"/>
              <a:buChar char="ü"/>
            </a:pPr>
            <a:endParaRPr lang="en-US" dirty="0" smtClean="0">
              <a:latin typeface="Bitstream Vera Serif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itstream Vera Serif" pitchFamily="18" charset="0"/>
              </a:rPr>
              <a:t> Patterns of correlations in protein 	sequence alignments: HIV-1 protease</a:t>
            </a:r>
          </a:p>
          <a:p>
            <a:pPr>
              <a:buFont typeface="Wingdings" pitchFamily="2" charset="2"/>
              <a:buChar char="ü"/>
            </a:pPr>
            <a:endParaRPr lang="en-US" dirty="0" smtClean="0">
              <a:latin typeface="Bitstream Vera Serif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itstream Vera Serif" pitchFamily="18" charset="0"/>
              </a:rPr>
              <a:t> Biophysical models of protein 	evolution</a:t>
            </a:r>
            <a:endParaRPr lang="en-US" dirty="0">
              <a:latin typeface="Bitstream Vera Serif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196" y="-192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Outline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OL_imap_c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646" y="169819"/>
            <a:ext cx="6072188" cy="58293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0109" y="6235761"/>
            <a:ext cx="4000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/>
              <a:t>Science</a:t>
            </a:r>
            <a:r>
              <a:rPr lang="en-US" dirty="0" smtClean="0"/>
              <a:t>'s Tree of Life Special Issue (2003)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320041" y="206102"/>
            <a:ext cx="8599714" cy="797878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Molecular phylogeny: inference of divergence times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00099" y="4994562"/>
            <a:ext cx="69679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Find {t} by maximizing </a:t>
            </a:r>
            <a:r>
              <a:rPr lang="en-US" b="1" dirty="0" smtClean="0"/>
              <a:t>P({x}|T,{t}), </a:t>
            </a:r>
            <a:r>
              <a:rPr lang="en-US" dirty="0" smtClean="0"/>
              <a:t>where {x} are the observed sequences</a:t>
            </a:r>
          </a:p>
          <a:p>
            <a:r>
              <a:rPr lang="en-US" dirty="0" smtClean="0"/>
              <a:t>at leaf nodes, and {t} are tree edge lengths: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02640" y="6146800"/>
            <a:ext cx="6319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P(x2|x1,t) – probability of sequence x1 to evolve into x2 in time t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2496111" y="3497595"/>
            <a:ext cx="1672738" cy="2032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8100000">
            <a:off x="3515360" y="2200364"/>
            <a:ext cx="914400" cy="914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3720391" y="3522995"/>
            <a:ext cx="1743859" cy="2032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>
            <a:off x="3509486" y="2185124"/>
            <a:ext cx="925354" cy="7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>
            <a:off x="3863425" y="3106435"/>
            <a:ext cx="2728584" cy="1095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8100000">
            <a:off x="4145280" y="1285964"/>
            <a:ext cx="914400" cy="914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280000">
            <a:off x="4384766" y="1529804"/>
            <a:ext cx="410754" cy="1596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293360" y="2982684"/>
            <a:ext cx="378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t3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3352800" y="3328124"/>
            <a:ext cx="378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t1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4632960" y="3094444"/>
            <a:ext cx="378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t2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5262880" y="4354284"/>
            <a:ext cx="40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x3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3129280" y="4364444"/>
            <a:ext cx="40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x1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4429760" y="4364444"/>
            <a:ext cx="40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x2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4003040" y="2027644"/>
            <a:ext cx="378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t4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4693921" y="1312089"/>
            <a:ext cx="992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x5 (root)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3799840" y="2677884"/>
            <a:ext cx="40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x4</a:t>
            </a:r>
            <a:endParaRPr lang="en-US" dirty="0"/>
          </a:p>
        </p:txBody>
      </p:sp>
      <p:graphicFrame>
        <p:nvGraphicFramePr>
          <p:cNvPr id="40" name="Object 39"/>
          <p:cNvGraphicFramePr>
            <a:graphicFrameLocks noChangeAspect="1"/>
          </p:cNvGraphicFramePr>
          <p:nvPr/>
        </p:nvGraphicFramePr>
        <p:xfrm>
          <a:off x="861060" y="5679440"/>
          <a:ext cx="7543800" cy="457200"/>
        </p:xfrm>
        <a:graphic>
          <a:graphicData uri="http://schemas.openxmlformats.org/presentationml/2006/ole">
            <p:oleObj spid="_x0000_s4098" name="Equation" r:id="rId3" imgW="7543800" imgH="457200" progId="Equation.3">
              <p:embed/>
            </p:oleObj>
          </a:graphicData>
        </a:graphic>
      </p:graphicFrame>
      <p:sp>
        <p:nvSpPr>
          <p:cNvPr id="23" name="Rectangle 22"/>
          <p:cNvSpPr/>
          <p:nvPr/>
        </p:nvSpPr>
        <p:spPr>
          <a:xfrm>
            <a:off x="809896" y="6113417"/>
            <a:ext cx="1110343" cy="431114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226422" y="233677"/>
            <a:ext cx="8719457" cy="797878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Assumptions of molecular phylogeny</a:t>
            </a:r>
            <a:endParaRPr 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22960" y="3389595"/>
            <a:ext cx="72958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Probabilistic models of phylogeny are based on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neutral theory</a:t>
            </a:r>
            <a:r>
              <a:rPr lang="en-US" sz="2000" dirty="0" smtClean="0"/>
              <a:t>:</a:t>
            </a:r>
          </a:p>
          <a:p>
            <a:r>
              <a:rPr lang="en-US" sz="2000" dirty="0" smtClean="0"/>
              <a:t>neutral mutations (not just selection!) are a major evolutionary force</a:t>
            </a:r>
            <a:endParaRPr lang="en-US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7356" y="4199837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77611" y="4233444"/>
            <a:ext cx="1620203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1769110" y="1383983"/>
          <a:ext cx="3235325" cy="520700"/>
        </p:xfrm>
        <a:graphic>
          <a:graphicData uri="http://schemas.openxmlformats.org/presentationml/2006/ole">
            <p:oleObj spid="_x0000_s5122" name="Equation" r:id="rId5" imgW="2679480" imgH="431640" progId="Equation.3">
              <p:embed/>
            </p:oleObj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1780540" y="2186940"/>
          <a:ext cx="3721100" cy="393700"/>
        </p:xfrm>
        <a:graphic>
          <a:graphicData uri="http://schemas.openxmlformats.org/presentationml/2006/ole">
            <p:oleObj spid="_x0000_s5123" name="Equation" r:id="rId6" imgW="3124080" imgH="330120" progId="Equation.3">
              <p:embed/>
            </p:oleObj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278880" y="1361440"/>
            <a:ext cx="27687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site independence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99200" y="2143760"/>
            <a:ext cx="15435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neutrality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7432" y="2830666"/>
            <a:ext cx="89421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Efficient ML method for finding P({x}|T,{t}) – recursion on a tree (</a:t>
            </a:r>
            <a:r>
              <a:rPr lang="en-US" sz="2000" b="1" dirty="0" err="1" smtClean="0"/>
              <a:t>Felsenstein</a:t>
            </a:r>
            <a:r>
              <a:rPr lang="en-US" sz="2000" b="1" dirty="0" smtClean="0"/>
              <a:t> 1981)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Correlations in protein sequence alignments</a:t>
            </a:r>
            <a:endParaRPr lang="en-US" b="1" dirty="0"/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73887"/>
            <a:ext cx="8229600" cy="16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794617" y="4291767"/>
            <a:ext cx="75220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Bodoni MT" pitchFamily="18" charset="0"/>
              </a:rPr>
              <a:t>Sequence alignment for a region of a </a:t>
            </a:r>
            <a:r>
              <a:rPr lang="en-US" dirty="0" err="1" smtClean="0">
                <a:latin typeface="Bodoni MT" pitchFamily="18" charset="0"/>
              </a:rPr>
              <a:t>thiol</a:t>
            </a:r>
            <a:r>
              <a:rPr lang="en-US" dirty="0" smtClean="0">
                <a:latin typeface="Bodoni MT" pitchFamily="18" charset="0"/>
              </a:rPr>
              <a:t> protease family (active site contains CYS). Residues that are completely conserved are indicated by *, essentially conserved by either : or . Several types of structural/functional characteristics are indicated by color coding: red indicates hydrophobic characteristics, green hydrophilic characteristics, purple is positive charge, and blue negative charge. </a:t>
            </a:r>
            <a:endParaRPr lang="en-US" dirty="0">
              <a:latin typeface="Bodoni MT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48200" y="1709004"/>
            <a:ext cx="130630" cy="2057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523641" y="1719886"/>
            <a:ext cx="130630" cy="2057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95776" y="3788226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I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58154" y="3788222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J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00931" y="1712482"/>
            <a:ext cx="130630" cy="2057400"/>
          </a:xfrm>
          <a:prstGeom prst="rect">
            <a:avLst/>
          </a:prstGeom>
          <a:noFill/>
          <a:ln w="19050">
            <a:solidFill>
              <a:srgbClr val="31F9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08810" y="378969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31F944"/>
                </a:solidFill>
              </a:rPr>
              <a:t>K</a:t>
            </a:r>
            <a:endParaRPr lang="en-US" b="1" dirty="0">
              <a:solidFill>
                <a:srgbClr val="31F94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  <p:bldP spid="10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sb881-F1abc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781868"/>
            <a:ext cx="5715000" cy="55816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37637" y="96151"/>
            <a:ext cx="48090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</a:rPr>
              <a:t>Statistical coupling analysis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161910" y="6494793"/>
            <a:ext cx="19303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err="1" smtClean="0">
                <a:latin typeface="Bodoni MT" pitchFamily="18" charset="0"/>
              </a:rPr>
              <a:t>Suel</a:t>
            </a:r>
            <a:r>
              <a:rPr lang="en-US" sz="1600" i="1" dirty="0" smtClean="0">
                <a:latin typeface="Bodoni MT" pitchFamily="18" charset="0"/>
              </a:rPr>
              <a:t> et al, NSB 2003</a:t>
            </a:r>
            <a:endParaRPr lang="en-US" sz="1600" i="1" dirty="0">
              <a:latin typeface="Bodoni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sb881-F5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75" y="1027284"/>
            <a:ext cx="3238500" cy="5894070"/>
          </a:xfrm>
          <a:prstGeom prst="rect">
            <a:avLst/>
          </a:prstGeom>
        </p:spPr>
      </p:pic>
      <p:pic>
        <p:nvPicPr>
          <p:cNvPr id="6" name="Picture 5" descr="nsb881-F5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055" y="1024970"/>
            <a:ext cx="3238500" cy="578881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063" y="9904"/>
            <a:ext cx="89611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/>
              <a:t>Statistical coupling analysis of the </a:t>
            </a:r>
            <a:r>
              <a:rPr lang="en-US" sz="3200" b="1" dirty="0" err="1" smtClean="0"/>
              <a:t>chymotrypsin</a:t>
            </a:r>
            <a:r>
              <a:rPr lang="en-US" sz="3200" b="1" dirty="0" smtClean="0"/>
              <a:t>-family of serine protease</a:t>
            </a:r>
            <a:endParaRPr lang="en-US" sz="3200" dirty="0"/>
          </a:p>
        </p:txBody>
      </p:sp>
      <p:pic>
        <p:nvPicPr>
          <p:cNvPr id="8" name="Picture 7" descr="nsb881-F5c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5478" y="1031978"/>
            <a:ext cx="2857500" cy="539353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161910" y="6494793"/>
            <a:ext cx="19303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err="1" smtClean="0">
                <a:latin typeface="Bodoni MT" pitchFamily="18" charset="0"/>
              </a:rPr>
              <a:t>Suel</a:t>
            </a:r>
            <a:r>
              <a:rPr lang="en-US" sz="1600" i="1" dirty="0" smtClean="0">
                <a:latin typeface="Bodoni MT" pitchFamily="18" charset="0"/>
              </a:rPr>
              <a:t> et al, NSB 2003</a:t>
            </a:r>
            <a:endParaRPr lang="en-US" sz="1600" i="1" dirty="0">
              <a:latin typeface="Bodoni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MathPhysSeminar_April23_2009\Figures\465490white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88229" y="1084576"/>
            <a:ext cx="4572000" cy="457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51266"/>
            <a:ext cx="8464731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Adaptive evolution and fitness of HIV-1 protease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76713" y="4769131"/>
            <a:ext cx="695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Baskerville Old Face" pitchFamily="18" charset="0"/>
              </a:rPr>
              <a:t>Structure of the HIV protease </a:t>
            </a:r>
            <a:r>
              <a:rPr lang="en-US" dirty="0" err="1" smtClean="0">
                <a:latin typeface="Baskerville Old Face" pitchFamily="18" charset="0"/>
              </a:rPr>
              <a:t>dimer</a:t>
            </a:r>
            <a:r>
              <a:rPr lang="en-US" dirty="0" smtClean="0">
                <a:latin typeface="Baskerville Old Face" pitchFamily="18" charset="0"/>
              </a:rPr>
              <a:t> (</a:t>
            </a:r>
            <a:r>
              <a:rPr lang="en-US" dirty="0" smtClean="0"/>
              <a:t>PDB code 1HN0</a:t>
            </a:r>
            <a:r>
              <a:rPr lang="en-US" dirty="0" smtClean="0">
                <a:latin typeface="Baskerville Old Face" pitchFamily="18" charset="0"/>
              </a:rPr>
              <a:t>). The catalytic triad is shown in green.</a:t>
            </a:r>
            <a:endParaRPr lang="en-US" dirty="0">
              <a:latin typeface="Baskerville Old Fac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5875" y="5391525"/>
            <a:ext cx="792197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sz="2000" dirty="0" smtClean="0"/>
              <a:t>Coded for by the </a:t>
            </a:r>
            <a:r>
              <a:rPr lang="en-US" sz="2000" i="1" dirty="0" err="1" smtClean="0"/>
              <a:t>pol</a:t>
            </a:r>
            <a:r>
              <a:rPr lang="en-US" sz="2000" dirty="0" smtClean="0"/>
              <a:t> gene of HIV-1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Cleaves GAG (group-specific antigen) precursor proteins at a specific site 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Key target of HIV treatments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99 amino acids long, O(10^4) sequences available</a:t>
            </a:r>
            <a:endParaRPr lang="en-US" sz="20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1" y="1178560"/>
            <a:ext cx="1986915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65520" y="1050608"/>
            <a:ext cx="3048000" cy="2122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6325878" y="6468667"/>
            <a:ext cx="28716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err="1" smtClean="0">
                <a:latin typeface="Bodoni MT" pitchFamily="18" charset="0"/>
              </a:rPr>
              <a:t>Haq</a:t>
            </a:r>
            <a:r>
              <a:rPr lang="en-US" sz="1600" i="1" dirty="0" smtClean="0">
                <a:latin typeface="Bodoni MT" pitchFamily="18" charset="0"/>
              </a:rPr>
              <a:t> et al, BMC </a:t>
            </a:r>
            <a:r>
              <a:rPr lang="en-US" sz="1600" i="1" dirty="0" err="1" smtClean="0">
                <a:latin typeface="Bodoni MT" pitchFamily="18" charset="0"/>
              </a:rPr>
              <a:t>Bioinform</a:t>
            </a:r>
            <a:r>
              <a:rPr lang="en-US" sz="1600" i="1" dirty="0" smtClean="0">
                <a:latin typeface="Bodoni MT" pitchFamily="18" charset="0"/>
              </a:rPr>
              <a:t> 2009</a:t>
            </a:r>
            <a:endParaRPr lang="en-US" sz="1600" i="1" dirty="0">
              <a:latin typeface="Bodoni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1471-2105-10-S8-S10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1242" y="1767846"/>
            <a:ext cx="4572000" cy="35356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Mutational patterns in HIV protease</a:t>
            </a:r>
            <a:endParaRPr lang="en-US" sz="4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60978" y="5648960"/>
            <a:ext cx="3249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PI0 (blue), PI1 (red), PI2+ (green)</a:t>
            </a:r>
          </a:p>
          <a:p>
            <a:r>
              <a:rPr lang="en-US" dirty="0" smtClean="0"/>
              <a:t>PI – protease inhibitor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95936" y="5101698"/>
            <a:ext cx="42153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Primary drug resistance positions (red),</a:t>
            </a:r>
          </a:p>
          <a:p>
            <a:r>
              <a:rPr lang="en-US" dirty="0" smtClean="0"/>
              <a:t>Accessory drug resistance positions (black),</a:t>
            </a:r>
          </a:p>
          <a:p>
            <a:r>
              <a:rPr lang="en-US" dirty="0" smtClean="0"/>
              <a:t>Unrelated  positions (grey)</a:t>
            </a:r>
            <a:endParaRPr lang="en-US" dirty="0"/>
          </a:p>
        </p:txBody>
      </p:sp>
      <p:pic>
        <p:nvPicPr>
          <p:cNvPr id="11" name="Picture 10" descr="1471-2105-10-S8-S10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25" y="2075913"/>
            <a:ext cx="4572000" cy="3230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59743" y="1766656"/>
            <a:ext cx="3252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Difference between PI5+ and PI0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325878" y="6468667"/>
            <a:ext cx="28716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err="1" smtClean="0">
                <a:latin typeface="Bodoni MT" pitchFamily="18" charset="0"/>
              </a:rPr>
              <a:t>Haq</a:t>
            </a:r>
            <a:r>
              <a:rPr lang="en-US" sz="1600" i="1" dirty="0" smtClean="0">
                <a:latin typeface="Bodoni MT" pitchFamily="18" charset="0"/>
              </a:rPr>
              <a:t> et al, BMC </a:t>
            </a:r>
            <a:r>
              <a:rPr lang="en-US" sz="1600" i="1" dirty="0" err="1" smtClean="0">
                <a:latin typeface="Bodoni MT" pitchFamily="18" charset="0"/>
              </a:rPr>
              <a:t>Bioinform</a:t>
            </a:r>
            <a:r>
              <a:rPr lang="en-US" sz="1600" i="1" dirty="0" smtClean="0">
                <a:latin typeface="Bodoni MT" pitchFamily="18" charset="0"/>
              </a:rPr>
              <a:t> 2009</a:t>
            </a:r>
            <a:endParaRPr lang="en-US" sz="1600" i="1" dirty="0">
              <a:latin typeface="Bodoni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1471-2105-10-S8-S10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374" y="1280159"/>
            <a:ext cx="5715000" cy="4114800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7869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Pair correlations vs. distance</a:t>
            </a:r>
            <a:endParaRPr lang="en-US" sz="4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246880" y="5138776"/>
            <a:ext cx="110273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dirty="0" smtClean="0"/>
              <a:t>φ</a:t>
            </a:r>
            <a:r>
              <a:rPr lang="en-US" dirty="0" smtClean="0"/>
              <a:t> statistic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906757" y="5675313"/>
          <a:ext cx="3440113" cy="698500"/>
        </p:xfrm>
        <a:graphic>
          <a:graphicData uri="http://schemas.openxmlformats.org/presentationml/2006/ole">
            <p:oleObj spid="_x0000_s23553" name="Equation" r:id="rId4" imgW="3441600" imgH="69840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20037" y="6383383"/>
            <a:ext cx="4102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 </a:t>
            </a:r>
            <a:r>
              <a:rPr lang="en-US" dirty="0" err="1" smtClean="0"/>
              <a:t>aa</a:t>
            </a:r>
            <a:r>
              <a:rPr lang="en-US" dirty="0" smtClean="0"/>
              <a:t> {A,G, ..,Y} alphabet -&gt; {0,1} alphabet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52389" y="2105293"/>
            <a:ext cx="146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PI0 cohort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52385" y="4090893"/>
            <a:ext cx="16215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PI2+ cohort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495800" y="3270250"/>
          <a:ext cx="152400" cy="317500"/>
        </p:xfrm>
        <a:graphic>
          <a:graphicData uri="http://schemas.openxmlformats.org/presentationml/2006/ole">
            <p:oleObj spid="_x0000_s23554" name="Equation" r:id="rId5" imgW="152280" imgH="317160" progId="Equation.3">
              <p:embed/>
            </p:oleObj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4495800" y="3270250"/>
          <a:ext cx="152400" cy="317500"/>
        </p:xfrm>
        <a:graphic>
          <a:graphicData uri="http://schemas.openxmlformats.org/presentationml/2006/ole">
            <p:oleObj spid="_x0000_s23555" name="Equation" r:id="rId6" imgW="152280" imgH="317160" progId="Equation.3">
              <p:embed/>
            </p:oleObj>
          </a:graphicData>
        </a:graphic>
      </p:graphicFrame>
      <p:sp>
        <p:nvSpPr>
          <p:cNvPr id="12" name="Oval 11"/>
          <p:cNvSpPr>
            <a:spLocks noChangeAspect="1"/>
          </p:cNvSpPr>
          <p:nvPr/>
        </p:nvSpPr>
        <p:spPr>
          <a:xfrm>
            <a:off x="5625793" y="5519053"/>
            <a:ext cx="91440" cy="91440"/>
          </a:xfrm>
          <a:prstGeom prst="ellipse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>
            <a:spLocks noChangeAspect="1"/>
          </p:cNvSpPr>
          <p:nvPr/>
        </p:nvSpPr>
        <p:spPr>
          <a:xfrm>
            <a:off x="5625789" y="5845629"/>
            <a:ext cx="91440" cy="91440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26520" y="5377532"/>
            <a:ext cx="2991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non-drug associated positions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115630" y="5714994"/>
            <a:ext cx="2555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drug associated positions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325878" y="6468667"/>
            <a:ext cx="28716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err="1" smtClean="0">
                <a:latin typeface="Bodoni MT" pitchFamily="18" charset="0"/>
              </a:rPr>
              <a:t>Haq</a:t>
            </a:r>
            <a:r>
              <a:rPr lang="en-US" sz="1600" i="1" dirty="0" smtClean="0">
                <a:latin typeface="Bodoni MT" pitchFamily="18" charset="0"/>
              </a:rPr>
              <a:t> et al, BMC </a:t>
            </a:r>
            <a:r>
              <a:rPr lang="en-US" sz="1600" i="1" dirty="0" err="1" smtClean="0">
                <a:latin typeface="Bodoni MT" pitchFamily="18" charset="0"/>
              </a:rPr>
              <a:t>Bioinform</a:t>
            </a:r>
            <a:r>
              <a:rPr lang="en-US" sz="1600" i="1" dirty="0" smtClean="0">
                <a:latin typeface="Bodoni MT" pitchFamily="18" charset="0"/>
              </a:rPr>
              <a:t> 2009</a:t>
            </a:r>
            <a:endParaRPr lang="en-US" sz="1600" i="1" dirty="0">
              <a:latin typeface="Bodoni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 hierarchical formalism to study interactions between residues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94409" y="1943099"/>
            <a:ext cx="861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We use an information-theoretic method to estimate the magnitude of pair, three-body, and higher-order interactions by fitting log-linear models:</a:t>
            </a:r>
            <a:endParaRPr lang="en-US" sz="2000" dirty="0"/>
          </a:p>
        </p:txBody>
      </p:sp>
      <p:pic>
        <p:nvPicPr>
          <p:cNvPr id="5" name="Picture 4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1437409" y="3089550"/>
            <a:ext cx="6172200" cy="533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4072" y="4064199"/>
            <a:ext cx="8229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Here I,J,K are 0 for wild-type residues and 1 for mutations. Parameters </a:t>
            </a:r>
            <a:r>
              <a:rPr lang="en-US" sz="2000" dirty="0" smtClean="0">
                <a:latin typeface="Symbol" charset="2"/>
                <a:cs typeface="Symbol" charset="2"/>
              </a:rPr>
              <a:t>l</a:t>
            </a:r>
            <a:r>
              <a:rPr lang="en-US" sz="2000" dirty="0" smtClean="0"/>
              <a:t> are estimated by maximum likelihood, and the amount of N-body interaction is expressed in terms of an entropy difference between the full model and the maximum entropy model with higher-order terms set to 0.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8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Role of higher-order correlations in predicting the frequencies of multiple mutations</a:t>
            </a:r>
            <a:endParaRPr lang="en-US" b="1" dirty="0"/>
          </a:p>
        </p:txBody>
      </p:sp>
      <p:pic>
        <p:nvPicPr>
          <p:cNvPr id="3" name="Picture 2" descr="decuplet_nmutfortalk.pdf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2"/>
              <a:srcRect l="2154" t="12663" r="9172" b="7875"/>
              <a:stretch>
                <a:fillRect/>
              </a:stretch>
            </p:blipFill>
          </mc:Choice>
          <mc:Fallback>
            <p:blipFill>
              <a:blip r:embed="rId3"/>
              <a:srcRect l="2154" t="12663" r="9172" b="7875"/>
              <a:stretch>
                <a:fillRect/>
              </a:stretch>
            </p:blipFill>
          </mc:Fallback>
        </mc:AlternateContent>
        <p:spPr>
          <a:xfrm>
            <a:off x="1682530" y="1954002"/>
            <a:ext cx="5644612" cy="39086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3345" y="5992266"/>
            <a:ext cx="8477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Observed and predicted mutational distributions for a ten-residue group (20-32-46-48-53-54-58-74-82-90) using models with varying degrees of interaction.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" y="274638"/>
            <a:ext cx="8849360" cy="1143000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Contribution of protein stability to fitness: “evolution projected onto the energy axis”</a:t>
            </a:r>
            <a:endParaRPr lang="en-US" sz="3600" b="1" dirty="0"/>
          </a:p>
        </p:txBody>
      </p:sp>
      <p:sp>
        <p:nvSpPr>
          <p:cNvPr id="3" name="Freeform 2"/>
          <p:cNvSpPr/>
          <p:nvPr/>
        </p:nvSpPr>
        <p:spPr>
          <a:xfrm>
            <a:off x="436880" y="1819113"/>
            <a:ext cx="3302000" cy="2973493"/>
          </a:xfrm>
          <a:custGeom>
            <a:avLst/>
            <a:gdLst>
              <a:gd name="connsiteX0" fmla="*/ 0 w 3302000"/>
              <a:gd name="connsiteY0" fmla="*/ 2094653 h 2973493"/>
              <a:gd name="connsiteX1" fmla="*/ 934720 w 3302000"/>
              <a:gd name="connsiteY1" fmla="*/ 1586653 h 2973493"/>
              <a:gd name="connsiteX2" fmla="*/ 1615440 w 3302000"/>
              <a:gd name="connsiteY2" fmla="*/ 225213 h 2973493"/>
              <a:gd name="connsiteX3" fmla="*/ 2153920 w 3302000"/>
              <a:gd name="connsiteY3" fmla="*/ 235373 h 2973493"/>
              <a:gd name="connsiteX4" fmla="*/ 2428240 w 3302000"/>
              <a:gd name="connsiteY4" fmla="*/ 1170093 h 2973493"/>
              <a:gd name="connsiteX5" fmla="*/ 2794000 w 3302000"/>
              <a:gd name="connsiteY5" fmla="*/ 2673773 h 2973493"/>
              <a:gd name="connsiteX6" fmla="*/ 3302000 w 3302000"/>
              <a:gd name="connsiteY6" fmla="*/ 2968413 h 2973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02000" h="2973493">
                <a:moveTo>
                  <a:pt x="0" y="2094653"/>
                </a:moveTo>
                <a:cubicBezTo>
                  <a:pt x="332740" y="1996439"/>
                  <a:pt x="665480" y="1898226"/>
                  <a:pt x="934720" y="1586653"/>
                </a:cubicBezTo>
                <a:cubicBezTo>
                  <a:pt x="1203960" y="1275080"/>
                  <a:pt x="1412240" y="450426"/>
                  <a:pt x="1615440" y="225213"/>
                </a:cubicBezTo>
                <a:cubicBezTo>
                  <a:pt x="1818640" y="0"/>
                  <a:pt x="2018453" y="77893"/>
                  <a:pt x="2153920" y="235373"/>
                </a:cubicBezTo>
                <a:cubicBezTo>
                  <a:pt x="2289387" y="392853"/>
                  <a:pt x="2321560" y="763693"/>
                  <a:pt x="2428240" y="1170093"/>
                </a:cubicBezTo>
                <a:cubicBezTo>
                  <a:pt x="2534920" y="1576493"/>
                  <a:pt x="2648373" y="2374053"/>
                  <a:pt x="2794000" y="2673773"/>
                </a:cubicBezTo>
                <a:cubicBezTo>
                  <a:pt x="2939627" y="2973493"/>
                  <a:pt x="3302000" y="2968413"/>
                  <a:pt x="3302000" y="2968413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97840" y="401536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U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271520" y="4828166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F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397760" y="1566806"/>
            <a:ext cx="406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TS</a:t>
            </a:r>
            <a:endParaRPr lang="en-US" b="1" dirty="0"/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3584003" y="4350289"/>
            <a:ext cx="894022" cy="6600"/>
          </a:xfrm>
          <a:prstGeom prst="straightConnector1">
            <a:avLst/>
          </a:prstGeom>
          <a:ln>
            <a:headEnd type="stealth" w="lg" len="lg"/>
            <a:tailEnd type="stealth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114800" y="4167766"/>
            <a:ext cx="465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∆G</a:t>
            </a:r>
            <a:endParaRPr lang="en-US" b="1" dirty="0"/>
          </a:p>
        </p:txBody>
      </p:sp>
      <p:sp>
        <p:nvSpPr>
          <p:cNvPr id="13" name="Right Arrow 12"/>
          <p:cNvSpPr/>
          <p:nvPr/>
        </p:nvSpPr>
        <p:spPr>
          <a:xfrm>
            <a:off x="3749040" y="2926794"/>
            <a:ext cx="978408" cy="484632"/>
          </a:xfrm>
          <a:prstGeom prst="rightArrow">
            <a:avLst/>
          </a:prstGeom>
          <a:solidFill>
            <a:schemeClr val="accent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674" name="Picture 2" descr="G:\fermi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5041" y="1731542"/>
            <a:ext cx="4389129" cy="292608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988560" y="1695260"/>
            <a:ext cx="354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p</a:t>
            </a:r>
            <a:r>
              <a:rPr lang="en-US" b="1" baseline="-25000" dirty="0" err="1" smtClean="0"/>
              <a:t>f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886960" y="4796234"/>
            <a:ext cx="4225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Probability of a protein to be folded </a:t>
            </a:r>
            <a:r>
              <a:rPr lang="en-US" b="1" dirty="0" err="1" smtClean="0"/>
              <a:t>p</a:t>
            </a:r>
            <a:r>
              <a:rPr lang="en-US" b="1" baseline="-25000" dirty="0" err="1" smtClean="0"/>
              <a:t>f</a:t>
            </a:r>
            <a:r>
              <a:rPr lang="en-US" b="1" dirty="0" smtClean="0"/>
              <a:t> </a:t>
            </a:r>
            <a:r>
              <a:rPr lang="en-US" dirty="0" smtClean="0"/>
              <a:t>is a function of its amino acid sequence </a:t>
            </a:r>
            <a:r>
              <a:rPr lang="en-US" b="1" dirty="0" smtClean="0"/>
              <a:t>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076923" y="6242596"/>
            <a:ext cx="6989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Hypothesis</a:t>
            </a:r>
            <a:r>
              <a:rPr lang="en-US" sz="2400" dirty="0" smtClean="0"/>
              <a:t>:  Fitness(S(∆G)) is determined by </a:t>
            </a:r>
            <a:r>
              <a:rPr lang="en-US" sz="2400" dirty="0" err="1" smtClean="0"/>
              <a:t>p</a:t>
            </a:r>
            <a:r>
              <a:rPr lang="en-US" sz="2400" baseline="-25000" dirty="0" err="1" smtClean="0"/>
              <a:t>f</a:t>
            </a:r>
            <a:r>
              <a:rPr lang="en-US" sz="2400" b="1" baseline="-25000" dirty="0" smtClean="0"/>
              <a:t> </a:t>
            </a:r>
            <a:r>
              <a:rPr lang="en-US" sz="2400" dirty="0" smtClean="0"/>
              <a:t>(S(∆G))</a:t>
            </a:r>
            <a:endParaRPr 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533394" y="4702611"/>
            <a:ext cx="2605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Protein folding landscape</a:t>
            </a:r>
            <a:endParaRPr lang="en-US" b="1" dirty="0"/>
          </a:p>
        </p:txBody>
      </p:sp>
      <p:cxnSp>
        <p:nvCxnSpPr>
          <p:cNvPr id="20" name="Straight Connector 19"/>
          <p:cNvCxnSpPr/>
          <p:nvPr/>
        </p:nvCxnSpPr>
        <p:spPr>
          <a:xfrm rot="10800000" flipV="1">
            <a:off x="583505" y="3907970"/>
            <a:ext cx="3520408" cy="21725"/>
          </a:xfrm>
          <a:prstGeom prst="line">
            <a:avLst/>
          </a:prstGeom>
          <a:ln w="31750" cmpd="sng">
            <a:solidFill>
              <a:srgbClr val="00B05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10800000">
            <a:off x="3696898" y="4833229"/>
            <a:ext cx="352589" cy="28"/>
          </a:xfrm>
          <a:prstGeom prst="line">
            <a:avLst/>
          </a:prstGeom>
          <a:ln w="31750" cmpd="sng">
            <a:solidFill>
              <a:srgbClr val="00B05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4670425" y="5373688"/>
          <a:ext cx="2743200" cy="660400"/>
        </p:xfrm>
        <a:graphic>
          <a:graphicData uri="http://schemas.openxmlformats.org/presentationml/2006/ole">
            <p:oleObj spid="_x0000_s46082" name="Equation" r:id="rId4" imgW="2743200" imgH="660240" progId="Equation.3">
              <p:embed/>
            </p:oleObj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7495632" y="5560846"/>
          <a:ext cx="1320800" cy="330200"/>
        </p:xfrm>
        <a:graphic>
          <a:graphicData uri="http://schemas.openxmlformats.org/presentationml/2006/ole">
            <p:oleObj spid="_x0000_s46083" name="Equation" r:id="rId5" imgW="1320480" imgH="330120" progId="Equation.3">
              <p:embed/>
            </p:oleObj>
          </a:graphicData>
        </a:graphic>
      </p:graphicFrame>
      <p:graphicFrame>
        <p:nvGraphicFramePr>
          <p:cNvPr id="46084" name="Object 4"/>
          <p:cNvGraphicFramePr>
            <a:graphicFrameLocks noChangeAspect="1"/>
          </p:cNvGraphicFramePr>
          <p:nvPr/>
        </p:nvGraphicFramePr>
        <p:xfrm>
          <a:off x="501650" y="5165725"/>
          <a:ext cx="2894013" cy="787400"/>
        </p:xfrm>
        <a:graphic>
          <a:graphicData uri="http://schemas.openxmlformats.org/presentationml/2006/ole">
            <p:oleObj spid="_x0000_s46084" name="Equation" r:id="rId6" imgW="2057400" imgH="5587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istf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1435" y="1142996"/>
            <a:ext cx="5486411" cy="43891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367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Inference of protein </a:t>
            </a:r>
            <a:r>
              <a:rPr lang="en-US" b="1" dirty="0" err="1" smtClean="0"/>
              <a:t>energetics</a:t>
            </a:r>
            <a:r>
              <a:rPr lang="en-US" b="1" dirty="0" smtClean="0"/>
              <a:t> in the presence of mutations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98422" y="5527024"/>
            <a:ext cx="7216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Selection on stability, with mutations (rate 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and limited/no drift (large N):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3688080" y="1759854"/>
            <a:ext cx="985520" cy="863600"/>
          </a:xfrm>
          <a:custGeom>
            <a:avLst/>
            <a:gdLst>
              <a:gd name="connsiteX0" fmla="*/ 0 w 985520"/>
              <a:gd name="connsiteY0" fmla="*/ 863600 h 863600"/>
              <a:gd name="connsiteX1" fmla="*/ 345440 w 985520"/>
              <a:gd name="connsiteY1" fmla="*/ 193040 h 863600"/>
              <a:gd name="connsiteX2" fmla="*/ 985520 w 985520"/>
              <a:gd name="connsiteY2" fmla="*/ 0 h 86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5520" h="863600">
                <a:moveTo>
                  <a:pt x="0" y="863600"/>
                </a:moveTo>
                <a:cubicBezTo>
                  <a:pt x="90593" y="600286"/>
                  <a:pt x="181187" y="336973"/>
                  <a:pt x="345440" y="193040"/>
                </a:cubicBezTo>
                <a:cubicBezTo>
                  <a:pt x="509693" y="49107"/>
                  <a:pt x="747606" y="24553"/>
                  <a:pt x="985520" y="0"/>
                </a:cubicBezTo>
              </a:path>
            </a:pathLst>
          </a:custGeom>
          <a:ln>
            <a:headEnd type="stealth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705524" y="1608176"/>
            <a:ext cx="3954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Evolved polymorphic protein population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544505" y="3178625"/>
            <a:ext cx="646495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340000">
            <a:off x="2999753" y="3864809"/>
            <a:ext cx="2383938" cy="1016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226536" y="3130106"/>
            <a:ext cx="3499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Margin of stability, several kcal/mol</a:t>
            </a:r>
            <a:endParaRPr lang="en-US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2179409" y="6021388"/>
          <a:ext cx="4241800" cy="431800"/>
        </p:xfrm>
        <a:graphic>
          <a:graphicData uri="http://schemas.openxmlformats.org/presentationml/2006/ole">
            <p:oleObj spid="_x0000_s47106" name="Equation" r:id="rId4" imgW="4241520" imgH="431640" progId="Equation.3">
              <p:embed/>
            </p:oleObj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2187575" y="6429375"/>
          <a:ext cx="3136900" cy="292100"/>
        </p:xfrm>
        <a:graphic>
          <a:graphicData uri="http://schemas.openxmlformats.org/presentationml/2006/ole">
            <p:oleObj spid="_x0000_s47107" name="Equation" r:id="rId5" imgW="3136680" imgH="291960" progId="Equation.3">
              <p:embed/>
            </p:oleObj>
          </a:graphicData>
        </a:graphic>
      </p:graphicFrame>
      <p:pic>
        <p:nvPicPr>
          <p:cNvPr id="14" name="Picture 13" descr="seq_aln_pic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1081" y="1948101"/>
            <a:ext cx="3439287" cy="11205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Mutations and non-linear fitness can explain observed correlations between amino acid sites</a:t>
            </a:r>
            <a:endParaRPr lang="en-US" sz="3600" b="1" dirty="0"/>
          </a:p>
        </p:txBody>
      </p:sp>
      <p:pic>
        <p:nvPicPr>
          <p:cNvPr id="30722" name="Picture 2" descr="G:\al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2152474"/>
            <a:ext cx="5486400" cy="3657600"/>
          </a:xfrm>
          <a:prstGeom prst="rect">
            <a:avLst/>
          </a:prstGeom>
          <a:noFill/>
        </p:spPr>
      </p:pic>
      <p:sp>
        <p:nvSpPr>
          <p:cNvPr id="6" name="Freeform 5"/>
          <p:cNvSpPr/>
          <p:nvPr/>
        </p:nvSpPr>
        <p:spPr>
          <a:xfrm>
            <a:off x="3637280" y="1954354"/>
            <a:ext cx="985520" cy="863600"/>
          </a:xfrm>
          <a:custGeom>
            <a:avLst/>
            <a:gdLst>
              <a:gd name="connsiteX0" fmla="*/ 0 w 985520"/>
              <a:gd name="connsiteY0" fmla="*/ 863600 h 863600"/>
              <a:gd name="connsiteX1" fmla="*/ 345440 w 985520"/>
              <a:gd name="connsiteY1" fmla="*/ 193040 h 863600"/>
              <a:gd name="connsiteX2" fmla="*/ 985520 w 985520"/>
              <a:gd name="connsiteY2" fmla="*/ 0 h 86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5520" h="863600">
                <a:moveTo>
                  <a:pt x="0" y="863600"/>
                </a:moveTo>
                <a:cubicBezTo>
                  <a:pt x="90593" y="600286"/>
                  <a:pt x="181187" y="336973"/>
                  <a:pt x="345440" y="193040"/>
                </a:cubicBezTo>
                <a:cubicBezTo>
                  <a:pt x="509693" y="49107"/>
                  <a:pt x="747606" y="24553"/>
                  <a:pt x="985520" y="0"/>
                </a:cubicBezTo>
              </a:path>
            </a:pathLst>
          </a:custGeom>
          <a:ln>
            <a:headEnd type="stealth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705524" y="1771470"/>
            <a:ext cx="3954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Evolved polymorphic protein population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16200000" flipH="1">
            <a:off x="3578779" y="4759678"/>
            <a:ext cx="1251774" cy="556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-2700000">
            <a:off x="3815872" y="3219964"/>
            <a:ext cx="914400" cy="91440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-2700000">
            <a:off x="3764342" y="3526946"/>
            <a:ext cx="914400" cy="914400"/>
          </a:xfrm>
          <a:prstGeom prst="straightConnector1">
            <a:avLst/>
          </a:prstGeom>
          <a:ln>
            <a:solidFill>
              <a:srgbClr val="00B050"/>
            </a:solidFill>
            <a:headEnd type="stealth" w="lg" len="lg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836152" y="3300584"/>
            <a:ext cx="2285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Destabilizing mutation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836148" y="3693928"/>
            <a:ext cx="3510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Stabilizing compensatory mutation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398422" y="6136640"/>
            <a:ext cx="7216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Selection on stability, with mutations (rate 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and limited/no drift (large N):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15204" y="3500082"/>
            <a:ext cx="317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spc="300" dirty="0" smtClean="0"/>
              <a:t>x</a:t>
            </a:r>
            <a:endParaRPr lang="en-US" sz="1600" b="1" spc="3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2189163"/>
            <a:ext cx="7620000" cy="438943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en-US" sz="2000" b="1" u="sng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2400" b="1" u="sng" dirty="0" smtClean="0"/>
              <a:t>Lab members: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en-US" sz="1800" b="1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</a:pPr>
            <a:r>
              <a:rPr lang="en-US" sz="1800" dirty="0" smtClean="0"/>
              <a:t>Dr. Denis </a:t>
            </a:r>
            <a:r>
              <a:rPr lang="en-US" sz="1800" dirty="0" err="1" smtClean="0"/>
              <a:t>Tolkunov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</a:pPr>
            <a:r>
              <a:rPr lang="en-US" sz="1800" b="1" dirty="0" smtClean="0"/>
              <a:t>Allan Haldane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</a:pPr>
            <a:r>
              <a:rPr lang="en-US" sz="1800" dirty="0" smtClean="0"/>
              <a:t>George Locke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</a:pPr>
            <a:r>
              <a:rPr lang="en-US" sz="1800" b="1" dirty="0" smtClean="0"/>
              <a:t>Julia </a:t>
            </a:r>
            <a:r>
              <a:rPr lang="en-US" sz="1800" b="1" dirty="0" err="1" smtClean="0"/>
              <a:t>Tsitron</a:t>
            </a:r>
            <a:endParaRPr lang="en-US" sz="1800" b="1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en-US" sz="1800" b="1" u="sng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en-US" sz="1800" b="1" u="sng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en-US" sz="1800" b="1" u="sng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2400" b="1" u="sng" dirty="0" smtClean="0"/>
              <a:t>Funding</a:t>
            </a:r>
            <a:r>
              <a:rPr lang="en-US" sz="2400" b="1" dirty="0" smtClean="0"/>
              <a:t>: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en-US" sz="1800" b="1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</a:pPr>
            <a:r>
              <a:rPr lang="en-US" sz="2000" dirty="0" smtClean="0"/>
              <a:t>NIH R01 HG004708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</a:pPr>
            <a:r>
              <a:rPr lang="en-US" sz="2000" dirty="0" smtClean="0"/>
              <a:t>Alfred P. Sloan Fellowship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</a:pPr>
            <a:r>
              <a:rPr lang="en-US" sz="2000" dirty="0" err="1" smtClean="0"/>
              <a:t>BioMaPS</a:t>
            </a:r>
            <a:r>
              <a:rPr lang="en-US" sz="2000" dirty="0" smtClean="0"/>
              <a:t> Institute for Quantitative Biology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v"/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v"/>
            </a:pPr>
            <a:endParaRPr lang="en-US" sz="2000" dirty="0" smtClean="0"/>
          </a:p>
        </p:txBody>
      </p:sp>
      <p:sp>
        <p:nvSpPr>
          <p:cNvPr id="30723" name="AutoShape 3"/>
          <p:cNvSpPr>
            <a:spLocks noChangeArrowheads="1"/>
          </p:cNvSpPr>
          <p:nvPr/>
        </p:nvSpPr>
        <p:spPr bwMode="auto">
          <a:xfrm>
            <a:off x="586455" y="589280"/>
            <a:ext cx="8001000" cy="804545"/>
          </a:xfrm>
          <a:prstGeom prst="roundRect">
            <a:avLst>
              <a:gd name="adj" fmla="val 16667"/>
            </a:avLst>
          </a:prstGeom>
          <a:solidFill>
            <a:srgbClr val="33CC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>
          <a:xfrm>
            <a:off x="586455" y="666115"/>
            <a:ext cx="7988300" cy="614363"/>
          </a:xfrm>
          <a:noFill/>
        </p:spPr>
        <p:txBody>
          <a:bodyPr/>
          <a:lstStyle/>
          <a:p>
            <a:pPr algn="ctr" eaLnBrk="1" hangingPunct="1"/>
            <a:r>
              <a:rPr lang="en-US" sz="3200" b="1" dirty="0" smtClean="0">
                <a:solidFill>
                  <a:schemeClr val="tx1"/>
                </a:solidFill>
              </a:rPr>
              <a:t>Lab </a:t>
            </a:r>
            <a:r>
              <a:rPr lang="en-US" sz="3200" b="1" dirty="0" smtClean="0"/>
              <a:t>M</a:t>
            </a:r>
            <a:r>
              <a:rPr lang="en-US" sz="3200" b="1" dirty="0" smtClean="0">
                <a:solidFill>
                  <a:schemeClr val="tx1"/>
                </a:solidFill>
              </a:rPr>
              <a:t>embers and Funding</a:t>
            </a:r>
          </a:p>
        </p:txBody>
      </p:sp>
      <p:pic>
        <p:nvPicPr>
          <p:cNvPr id="30725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62375" y="4408488"/>
            <a:ext cx="1190625" cy="10779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  <p:pic>
        <p:nvPicPr>
          <p:cNvPr id="30726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050" y="5195659"/>
            <a:ext cx="1674812" cy="60642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  <p:pic>
        <p:nvPicPr>
          <p:cNvPr id="30728" name="Picture 11" descr="BioMaPS_logo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41566" y="6019804"/>
            <a:ext cx="11525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D:\MathPhysSeminar_April23_2009\Figures\Juli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77292" y="3007954"/>
            <a:ext cx="1780794" cy="1298448"/>
          </a:xfrm>
          <a:prstGeom prst="rect">
            <a:avLst/>
          </a:prstGeom>
          <a:noFill/>
        </p:spPr>
      </p:pic>
      <p:pic>
        <p:nvPicPr>
          <p:cNvPr id="36867" name="Picture 3" descr="D:\MathPhysSeminar_April23_2009\Figures\AllanH_phot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65884" y="1948576"/>
            <a:ext cx="1733550" cy="1645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597341" y="589280"/>
            <a:ext cx="8001000" cy="804545"/>
          </a:xfrm>
          <a:prstGeom prst="roundRect">
            <a:avLst>
              <a:gd name="adj" fmla="val 16667"/>
            </a:avLst>
          </a:prstGeom>
          <a:solidFill>
            <a:srgbClr val="33CC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title"/>
          </p:nvPr>
        </p:nvSpPr>
        <p:spPr>
          <a:xfrm>
            <a:off x="597341" y="666115"/>
            <a:ext cx="7988300" cy="614363"/>
          </a:xfrm>
          <a:noFill/>
        </p:spPr>
        <p:txBody>
          <a:bodyPr>
            <a:noAutofit/>
          </a:bodyPr>
          <a:lstStyle/>
          <a:p>
            <a:pPr algn="ctr" eaLnBrk="1" hangingPunct="1"/>
            <a:r>
              <a:rPr lang="en-US" sz="3600" b="1" dirty="0" smtClean="0"/>
              <a:t>Collaborators</a:t>
            </a:r>
            <a:endParaRPr lang="en-US" sz="3600" b="1" dirty="0" smtClean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9456" y="1785245"/>
            <a:ext cx="707197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   Ron Levy, </a:t>
            </a:r>
            <a:r>
              <a:rPr lang="en-US" sz="3200" dirty="0" smtClean="0">
                <a:solidFill>
                  <a:srgbClr val="FF0000"/>
                </a:solidFill>
              </a:rPr>
              <a:t>Mike </a:t>
            </a:r>
            <a:r>
              <a:rPr lang="en-US" sz="3200" dirty="0" err="1" smtClean="0">
                <a:solidFill>
                  <a:srgbClr val="FF0000"/>
                </a:solidFill>
              </a:rPr>
              <a:t>Andrec</a:t>
            </a:r>
            <a:r>
              <a:rPr lang="en-US" sz="3200" dirty="0" smtClean="0"/>
              <a:t>, </a:t>
            </a:r>
            <a:r>
              <a:rPr lang="en-US" sz="3200" dirty="0" smtClean="0">
                <a:solidFill>
                  <a:srgbClr val="FF0000"/>
                </a:solidFill>
              </a:rPr>
              <a:t>Omar </a:t>
            </a:r>
            <a:r>
              <a:rPr lang="en-US" sz="3200" dirty="0" err="1" smtClean="0">
                <a:solidFill>
                  <a:srgbClr val="FF0000"/>
                </a:solidFill>
              </a:rPr>
              <a:t>Haq</a:t>
            </a:r>
            <a:endParaRPr lang="en-US" sz="3200" dirty="0" smtClean="0">
              <a:solidFill>
                <a:srgbClr val="FF0000"/>
              </a:solidFill>
            </a:endParaRPr>
          </a:p>
          <a:p>
            <a:pPr lvl="1">
              <a:buFont typeface="Arial" pitchFamily="34" charset="0"/>
              <a:buChar char="•"/>
            </a:pPr>
            <a:endParaRPr lang="en-US" sz="3200" dirty="0" smtClean="0"/>
          </a:p>
          <a:p>
            <a:pPr lvl="1">
              <a:buFont typeface="Arial" pitchFamily="34" charset="0"/>
              <a:buChar char="•"/>
            </a:pPr>
            <a:endParaRPr lang="en-US" sz="3200" dirty="0" smtClean="0"/>
          </a:p>
          <a:p>
            <a:pPr lvl="1">
              <a:buFont typeface="Arial" pitchFamily="34" charset="0"/>
              <a:buChar char="•"/>
            </a:pPr>
            <a:endParaRPr lang="en-US" sz="3200" dirty="0" smtClean="0"/>
          </a:p>
          <a:p>
            <a:pPr lvl="1">
              <a:buFont typeface="Arial" pitchFamily="34" charset="0"/>
              <a:buChar char="•"/>
            </a:pPr>
            <a:endParaRPr lang="en-US" sz="3200" dirty="0" smtClean="0"/>
          </a:p>
          <a:p>
            <a:pPr lvl="1">
              <a:buFont typeface="Arial" pitchFamily="34" charset="0"/>
              <a:buChar char="•"/>
            </a:pPr>
            <a:endParaRPr lang="en-US" sz="3200" dirty="0" smtClean="0"/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   </a:t>
            </a:r>
            <a:r>
              <a:rPr lang="en-US" sz="3200" dirty="0" err="1" smtClean="0"/>
              <a:t>Anirvan</a:t>
            </a:r>
            <a:r>
              <a:rPr lang="en-US" sz="3200" dirty="0" smtClean="0"/>
              <a:t> </a:t>
            </a:r>
            <a:r>
              <a:rPr lang="en-US" sz="3200" dirty="0" err="1" smtClean="0"/>
              <a:t>Sengupta</a:t>
            </a:r>
            <a:endParaRPr lang="en-US" sz="3200" dirty="0" smtClean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7810" y="2455412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06818" y="4946257"/>
            <a:ext cx="210502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ee_of_life_by_Haeck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7041" y="705403"/>
            <a:ext cx="3794028" cy="600651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196" y="-20216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Tree of Life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07622" y="6045010"/>
            <a:ext cx="35661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>
                <a:solidFill>
                  <a:srgbClr val="0070C0"/>
                </a:solidFill>
              </a:rPr>
              <a:t>Ernst Haeckel</a:t>
            </a:r>
          </a:p>
          <a:p>
            <a:r>
              <a:rPr lang="en-US" b="1" dirty="0" smtClean="0"/>
              <a:t>The Evolution of Man (1879)</a:t>
            </a:r>
            <a:endParaRPr lang="en-US" b="1" dirty="0"/>
          </a:p>
        </p:txBody>
      </p:sp>
      <p:pic>
        <p:nvPicPr>
          <p:cNvPr id="8" name="Picture 7" descr="Darwin_divergen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15" y="1182199"/>
            <a:ext cx="4445000" cy="3175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3816" y="4499220"/>
            <a:ext cx="35661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>
                <a:solidFill>
                  <a:srgbClr val="0070C0"/>
                </a:solidFill>
              </a:rPr>
              <a:t>Charles Darwin </a:t>
            </a:r>
          </a:p>
          <a:p>
            <a:r>
              <a:rPr lang="en-US" b="1" dirty="0" smtClean="0"/>
              <a:t>On the Origin of Species (1859)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863600" y="5374640"/>
            <a:ext cx="5683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More generally,                      where p is the allele frequency.</a:t>
            </a:r>
          </a:p>
          <a:p>
            <a:r>
              <a:rPr lang="en-US" dirty="0" smtClean="0"/>
              <a:t>With mutations, average rate of substitution </a:t>
            </a:r>
            <a:r>
              <a:rPr lang="el-GR" dirty="0" smtClean="0"/>
              <a:t>ρ</a:t>
            </a:r>
            <a:r>
              <a:rPr lang="en-US" dirty="0" smtClean="0"/>
              <a:t> is given by </a:t>
            </a:r>
            <a:endParaRPr lang="en-US" dirty="0"/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16560" y="1879600"/>
            <a:ext cx="1920240" cy="192024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>
            <a:spLocks noChangeAspect="1"/>
          </p:cNvSpPr>
          <p:nvPr/>
        </p:nvSpPr>
        <p:spPr>
          <a:xfrm>
            <a:off x="3078480" y="1889760"/>
            <a:ext cx="1920240" cy="192024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ctagon 6"/>
          <p:cNvSpPr>
            <a:spLocks noChangeAspect="1"/>
          </p:cNvSpPr>
          <p:nvPr/>
        </p:nvSpPr>
        <p:spPr>
          <a:xfrm>
            <a:off x="670560" y="205232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8" name="Octagon 7"/>
          <p:cNvSpPr>
            <a:spLocks noChangeAspect="1"/>
          </p:cNvSpPr>
          <p:nvPr/>
        </p:nvSpPr>
        <p:spPr>
          <a:xfrm>
            <a:off x="680720" y="266192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9" name="Octagon 8"/>
          <p:cNvSpPr>
            <a:spLocks noChangeAspect="1"/>
          </p:cNvSpPr>
          <p:nvPr/>
        </p:nvSpPr>
        <p:spPr>
          <a:xfrm>
            <a:off x="1270000" y="301752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10" name="Octagon 9"/>
          <p:cNvSpPr>
            <a:spLocks noChangeAspect="1"/>
          </p:cNvSpPr>
          <p:nvPr/>
        </p:nvSpPr>
        <p:spPr>
          <a:xfrm>
            <a:off x="1635760" y="205232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11" name="Octagon 10"/>
          <p:cNvSpPr>
            <a:spLocks noChangeAspect="1"/>
          </p:cNvSpPr>
          <p:nvPr/>
        </p:nvSpPr>
        <p:spPr>
          <a:xfrm>
            <a:off x="4226560" y="267208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12" name="Octagon 11"/>
          <p:cNvSpPr>
            <a:spLocks noChangeAspect="1"/>
          </p:cNvSpPr>
          <p:nvPr/>
        </p:nvSpPr>
        <p:spPr>
          <a:xfrm>
            <a:off x="3952240" y="207264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13" name="Octagon 12"/>
          <p:cNvSpPr>
            <a:spLocks noChangeAspect="1"/>
          </p:cNvSpPr>
          <p:nvPr/>
        </p:nvSpPr>
        <p:spPr>
          <a:xfrm>
            <a:off x="3180080" y="316992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Octagon 13"/>
          <p:cNvSpPr>
            <a:spLocks noChangeAspect="1"/>
          </p:cNvSpPr>
          <p:nvPr/>
        </p:nvSpPr>
        <p:spPr>
          <a:xfrm>
            <a:off x="3291840" y="265176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5" name="Rectangle 14"/>
          <p:cNvSpPr>
            <a:spLocks noChangeAspect="1"/>
          </p:cNvSpPr>
          <p:nvPr/>
        </p:nvSpPr>
        <p:spPr>
          <a:xfrm>
            <a:off x="6807200" y="1889760"/>
            <a:ext cx="1920240" cy="192024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ctagon 15"/>
          <p:cNvSpPr>
            <a:spLocks noChangeAspect="1"/>
          </p:cNvSpPr>
          <p:nvPr/>
        </p:nvSpPr>
        <p:spPr>
          <a:xfrm>
            <a:off x="7955280" y="267208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7" name="Octagon 16"/>
          <p:cNvSpPr>
            <a:spLocks noChangeAspect="1"/>
          </p:cNvSpPr>
          <p:nvPr/>
        </p:nvSpPr>
        <p:spPr>
          <a:xfrm>
            <a:off x="7680960" y="207264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8" name="Octagon 17"/>
          <p:cNvSpPr>
            <a:spLocks noChangeAspect="1"/>
          </p:cNvSpPr>
          <p:nvPr/>
        </p:nvSpPr>
        <p:spPr>
          <a:xfrm>
            <a:off x="6908800" y="316992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9" name="Octagon 18"/>
          <p:cNvSpPr>
            <a:spLocks noChangeAspect="1"/>
          </p:cNvSpPr>
          <p:nvPr/>
        </p:nvSpPr>
        <p:spPr>
          <a:xfrm>
            <a:off x="7020560" y="2651760"/>
            <a:ext cx="457200" cy="457200"/>
          </a:xfrm>
          <a:prstGeom prst="oc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0" name="Right Arrow 19"/>
          <p:cNvSpPr/>
          <p:nvPr/>
        </p:nvSpPr>
        <p:spPr>
          <a:xfrm>
            <a:off x="2479040" y="2611120"/>
            <a:ext cx="528320" cy="484632"/>
          </a:xfrm>
          <a:prstGeom prst="rightArrow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>
            <a:off x="6146800" y="2621280"/>
            <a:ext cx="528320" cy="484632"/>
          </a:xfrm>
          <a:prstGeom prst="rightArrow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5151120" y="2621280"/>
            <a:ext cx="528320" cy="484632"/>
          </a:xfrm>
          <a:prstGeom prst="rightArrow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5659120" y="3322320"/>
            <a:ext cx="468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…</a:t>
            </a:r>
            <a:endParaRPr lang="en-US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669826" y="4145280"/>
            <a:ext cx="13452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N=4 alleles</a:t>
            </a:r>
            <a:endParaRPr lang="en-US" sz="20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2560320" y="4572000"/>
            <a:ext cx="3995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1/4  probability to fix any of the 4 alleles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420620" y="5399088"/>
          <a:ext cx="1131888" cy="320675"/>
        </p:xfrm>
        <a:graphic>
          <a:graphicData uri="http://schemas.openxmlformats.org/presentationml/2006/ole">
            <p:oleObj spid="_x0000_s43010" name="Equation" r:id="rId3" imgW="939600" imgH="266400" progId="Equation.3">
              <p:embed/>
            </p:oleObj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6320790" y="5683250"/>
          <a:ext cx="1262063" cy="319088"/>
        </p:xfrm>
        <a:graphic>
          <a:graphicData uri="http://schemas.openxmlformats.org/presentationml/2006/ole">
            <p:oleObj spid="_x0000_s43011" name="Equation" r:id="rId4" imgW="1054080" imgH="266400" progId="Equation.3">
              <p:embed/>
            </p:oleObj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3893820" y="6125210"/>
          <a:ext cx="695325" cy="257175"/>
        </p:xfrm>
        <a:graphic>
          <a:graphicData uri="http://schemas.openxmlformats.org/presentationml/2006/ole">
            <p:oleObj spid="_x0000_s43012" name="Equation" r:id="rId5" imgW="583920" imgH="215640" progId="Equation.3">
              <p:embed/>
            </p:oleObj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457196" y="2419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Evolutionary forces: mutation, selection, and drift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35520" y="3972560"/>
            <a:ext cx="885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fixation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5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5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Drug treatments induce changes in the pattern of pair correlations</a:t>
            </a:r>
            <a:endParaRPr lang="en-US" sz="3600" b="1" dirty="0"/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1719956" y="6041573"/>
            <a:ext cx="91440" cy="91440"/>
          </a:xfrm>
          <a:prstGeom prst="ellipse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>
            <a:spLocks noChangeAspect="1"/>
          </p:cNvSpPr>
          <p:nvPr/>
        </p:nvSpPr>
        <p:spPr>
          <a:xfrm>
            <a:off x="1719952" y="6368149"/>
            <a:ext cx="91440" cy="91440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20683" y="5900052"/>
            <a:ext cx="2991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non-drug associated positions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209793" y="6237514"/>
            <a:ext cx="2555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drug associated positions</a:t>
            </a:r>
            <a:endParaRPr lang="en-US" dirty="0"/>
          </a:p>
        </p:txBody>
      </p:sp>
      <p:pic>
        <p:nvPicPr>
          <p:cNvPr id="8" name="Picture 7" descr="1471-2105-10-S8-S10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114" y="1634084"/>
            <a:ext cx="5715000" cy="4086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6032"/>
            <a:ext cx="8229600" cy="1143000"/>
          </a:xfrm>
        </p:spPr>
        <p:txBody>
          <a:bodyPr/>
          <a:lstStyle/>
          <a:p>
            <a:r>
              <a:rPr lang="en-US" b="1" dirty="0" smtClean="0"/>
              <a:t>Entropy measures</a:t>
            </a:r>
            <a:endParaRPr lang="en-US" b="1" dirty="0"/>
          </a:p>
        </p:txBody>
      </p:sp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2391863" y="5726431"/>
          <a:ext cx="4254500" cy="342900"/>
        </p:xfrm>
        <a:graphic>
          <a:graphicData uri="http://schemas.openxmlformats.org/presentationml/2006/ole">
            <p:oleObj spid="_x0000_s44034" name="Equation" r:id="rId3" imgW="4254480" imgH="342720" progId="Equation.3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73311" y="1036317"/>
            <a:ext cx="83951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Entropy of family of triplet distributions  for the 46-54-90 triplet (PI2+ cohort)</a:t>
            </a:r>
            <a:endParaRPr lang="en-US" sz="2000" b="1" dirty="0"/>
          </a:p>
        </p:txBody>
      </p:sp>
      <p:graphicFrame>
        <p:nvGraphicFramePr>
          <p:cNvPr id="34819" name="Object 3"/>
          <p:cNvGraphicFramePr>
            <a:graphicFrameLocks noChangeAspect="1"/>
          </p:cNvGraphicFramePr>
          <p:nvPr/>
        </p:nvGraphicFramePr>
        <p:xfrm>
          <a:off x="2357120" y="6295391"/>
          <a:ext cx="4749800" cy="342900"/>
        </p:xfrm>
        <a:graphic>
          <a:graphicData uri="http://schemas.openxmlformats.org/presentationml/2006/ole">
            <p:oleObj spid="_x0000_s44035" name="Equation" r:id="rId4" imgW="4749480" imgH="342720" progId="Equation.3">
              <p:embed/>
            </p:oleObj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2418793" y="5218452"/>
          <a:ext cx="1981200" cy="444500"/>
        </p:xfrm>
        <a:graphic>
          <a:graphicData uri="http://schemas.openxmlformats.org/presentationml/2006/ole">
            <p:oleObj spid="_x0000_s44036" name="Equation" r:id="rId5" imgW="1981080" imgH="444240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911626" y="5185952"/>
            <a:ext cx="1798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Shannon entropy</a:t>
            </a:r>
            <a:endParaRPr lang="en-US" dirty="0"/>
          </a:p>
        </p:txBody>
      </p:sp>
      <p:pic>
        <p:nvPicPr>
          <p:cNvPr id="9" name="Picture 8" descr="1471-2105-10-S8-S10-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5941" y="1545228"/>
            <a:ext cx="5143500" cy="35318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Importance of higher-order correlations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397760" y="5689600"/>
            <a:ext cx="4307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Distribution of the 100 largest          values for  PI0, PI1, PI2+ cohorts</a:t>
            </a:r>
            <a:endParaRPr lang="en-US" dirty="0"/>
          </a:p>
        </p:txBody>
      </p:sp>
      <p:graphicFrame>
        <p:nvGraphicFramePr>
          <p:cNvPr id="41985" name="Object 1"/>
          <p:cNvGraphicFramePr>
            <a:graphicFrameLocks noChangeAspect="1"/>
          </p:cNvGraphicFramePr>
          <p:nvPr/>
        </p:nvGraphicFramePr>
        <p:xfrm>
          <a:off x="5384483" y="5706745"/>
          <a:ext cx="342900" cy="342900"/>
        </p:xfrm>
        <a:graphic>
          <a:graphicData uri="http://schemas.openxmlformats.org/presentationml/2006/ole">
            <p:oleObj spid="_x0000_s45058" name="Equation" r:id="rId3" imgW="342720" imgH="342720" progId="Equation.3">
              <p:embed/>
            </p:oleObj>
          </a:graphicData>
        </a:graphic>
      </p:graphicFrame>
      <p:pic>
        <p:nvPicPr>
          <p:cNvPr id="6" name="Picture 5" descr="1471-2105-10-S8-S10-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5130" y="1615171"/>
            <a:ext cx="5429250" cy="38185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eometricshapes20.gif"/>
          <p:cNvPicPr>
            <a:picLocks noChangeAspect="1"/>
          </p:cNvPicPr>
          <p:nvPr/>
        </p:nvPicPr>
        <p:blipFill>
          <a:blip r:embed="rId2">
            <a:lum bright="64000" contrast="21000"/>
          </a:blip>
          <a:stretch>
            <a:fillRect/>
          </a:stretch>
        </p:blipFill>
        <p:spPr>
          <a:xfrm>
            <a:off x="-70" y="-21812"/>
            <a:ext cx="30480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HIVstructure_Dec8_20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0239" y="652064"/>
            <a:ext cx="4389120" cy="2730341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11788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Insights from the HIV protease study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1794164"/>
            <a:ext cx="8229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Protein evolution is driven by the need to:</a:t>
            </a:r>
          </a:p>
          <a:p>
            <a:endParaRPr lang="en-US" sz="2000" dirty="0" smtClean="0"/>
          </a:p>
          <a:p>
            <a:pPr lvl="1">
              <a:buFont typeface="Arial"/>
              <a:buChar char="•"/>
            </a:pPr>
            <a:r>
              <a:rPr lang="en-US" sz="2000" dirty="0" smtClean="0"/>
              <a:t>  Maintain protein stability</a:t>
            </a:r>
          </a:p>
          <a:p>
            <a:pPr lvl="1">
              <a:buFont typeface="Arial"/>
              <a:buChar char="•"/>
            </a:pPr>
            <a:endParaRPr lang="en-US" sz="2000" dirty="0" smtClean="0"/>
          </a:p>
          <a:p>
            <a:pPr lvl="1">
              <a:buFont typeface="Arial"/>
              <a:buChar char="•"/>
            </a:pPr>
            <a:r>
              <a:rPr lang="en-US" sz="2000" dirty="0" smtClean="0"/>
              <a:t>  Maintain protein function (catalytic efficiency, optimal substrate binding, etc.)</a:t>
            </a:r>
          </a:p>
          <a:p>
            <a:pPr lvl="1"/>
            <a:endParaRPr lang="en-US" sz="2000" dirty="0" smtClean="0"/>
          </a:p>
          <a:p>
            <a:pPr lvl="1">
              <a:buFont typeface="Arial"/>
              <a:buChar char="•"/>
            </a:pPr>
            <a:r>
              <a:rPr lang="en-US" sz="2000" dirty="0" smtClean="0"/>
              <a:t>  Evade drugs via resistance mutations (in the case of pathogens), or otherwise adapt to new environments</a:t>
            </a:r>
          </a:p>
          <a:p>
            <a:pPr lvl="1"/>
            <a:endParaRPr lang="en-US" sz="2000" dirty="0" smtClean="0"/>
          </a:p>
          <a:p>
            <a:r>
              <a:rPr lang="en-US" sz="2000" dirty="0" smtClean="0"/>
              <a:t>Protein function and stability are interdependent, as mutations which provide drug resistance may decrease protein stability, requiring compensatory “accessory” mutations to maintain fitness.</a:t>
            </a:r>
          </a:p>
          <a:p>
            <a:endParaRPr lang="en-US" sz="2000" dirty="0" smtClean="0"/>
          </a:p>
          <a:p>
            <a:r>
              <a:rPr lang="en-US" sz="2000" dirty="0" smtClean="0"/>
              <a:t>Such compensatory effects gives rise to correlations among mutations.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264593</TotalTime>
  <Words>936</Words>
  <Application>Microsoft Office PowerPoint</Application>
  <PresentationFormat>On-screen Show (4:3)</PresentationFormat>
  <Paragraphs>157</Paragraphs>
  <Slides>24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Office Theme</vt:lpstr>
      <vt:lpstr>Equation</vt:lpstr>
      <vt:lpstr>Microsoft Equation 3.0</vt:lpstr>
      <vt:lpstr>Evolutionary origin of correlated mutations in protein sequence alignments</vt:lpstr>
      <vt:lpstr>Slide 2</vt:lpstr>
      <vt:lpstr>Slide 3</vt:lpstr>
      <vt:lpstr>Molecular phylogeny: inference of divergence times</vt:lpstr>
      <vt:lpstr>Assumptions of molecular phylogeny</vt:lpstr>
      <vt:lpstr>Correlations in protein sequence alignments</vt:lpstr>
      <vt:lpstr>Slide 7</vt:lpstr>
      <vt:lpstr>Slide 8</vt:lpstr>
      <vt:lpstr>Adaptive evolution and fitness of HIV-1 protease</vt:lpstr>
      <vt:lpstr>Mutational patterns in HIV protease</vt:lpstr>
      <vt:lpstr>Pair correlations vs. distance</vt:lpstr>
      <vt:lpstr>A hierarchical formalism to study interactions between residues</vt:lpstr>
      <vt:lpstr>Role of higher-order correlations in predicting the frequencies of multiple mutations</vt:lpstr>
      <vt:lpstr>Contribution of protein stability to fitness: “evolution projected onto the energy axis”</vt:lpstr>
      <vt:lpstr>Inference of protein energetics in the presence of mutations</vt:lpstr>
      <vt:lpstr>Mutations and non-linear fitness can explain observed correlations between amino acid sites</vt:lpstr>
      <vt:lpstr>Lab Members and Funding</vt:lpstr>
      <vt:lpstr>Collaborators</vt:lpstr>
      <vt:lpstr>Slide 19</vt:lpstr>
      <vt:lpstr>Slide 20</vt:lpstr>
      <vt:lpstr>Drug treatments induce changes in the pattern of pair correlations</vt:lpstr>
      <vt:lpstr>Entropy measures</vt:lpstr>
      <vt:lpstr>Importance of higher-order correlations</vt:lpstr>
      <vt:lpstr>Insights from the HIV protease study</vt:lpstr>
    </vt:vector>
  </TitlesOfParts>
  <Company>Rutgers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Protein Evolution and Fitness</dc:title>
  <dc:creator>M Andrec</dc:creator>
  <cp:lastModifiedBy>Alexandre Morozov</cp:lastModifiedBy>
  <cp:revision>482</cp:revision>
  <dcterms:created xsi:type="dcterms:W3CDTF">2008-12-02T12:44:35Z</dcterms:created>
  <dcterms:modified xsi:type="dcterms:W3CDTF">2009-10-23T21:04:41Z</dcterms:modified>
</cp:coreProperties>
</file>